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BCB0"/>
    <a:srgbClr val="FCF3A3"/>
    <a:srgbClr val="83D2E2"/>
    <a:srgbClr val="B7DDBC"/>
    <a:srgbClr val="B992C3"/>
    <a:srgbClr val="F26B73"/>
    <a:srgbClr val="FFFFFF"/>
    <a:srgbClr val="B0CFCB"/>
    <a:srgbClr val="000000"/>
    <a:srgbClr val="F02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1" d="100"/>
          <a:sy n="121" d="100"/>
        </p:scale>
        <p:origin x="-288" y="-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2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2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7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7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5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6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4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5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7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B0E-927F-4287-87AB-67C00F235A03}" type="datetimeFigureOut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9B0E-927F-4287-87AB-67C00F235A03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2CB6-5A47-45BE-AA8D-8EFC8F03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5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Users/aboulicault/Desktop/Lost%20Cost%20Community%20Referrals-St%20Louis.pdf" TargetMode="External"/><Relationship Id="rId4" Type="http://schemas.openxmlformats.org/officeDocument/2006/relationships/hyperlink" Target="http://www.acmhi.org/get-information/childrens-mental-health-101/common-diagnosis-" TargetMode="External"/><Relationship Id="rId5" Type="http://schemas.openxmlformats.org/officeDocument/2006/relationships/hyperlink" Target="https://www.kidsinthemiddle.org/" TargetMode="External"/><Relationship Id="rId6" Type="http://schemas.openxmlformats.org/officeDocument/2006/relationships/hyperlink" Target="https://www.youtube.com/watch?v=VujyGcyKljg" TargetMode="External"/><Relationship Id="rId7" Type="http://schemas.openxmlformats.org/officeDocument/2006/relationships/image" Target="../media/image2.jpg"/><Relationship Id="rId8" Type="http://schemas.openxmlformats.org/officeDocument/2006/relationships/image" Target="../media/image3.jpg"/><Relationship Id="rId9" Type="http://schemas.openxmlformats.org/officeDocument/2006/relationships/image" Target="../media/image4.jpg"/><Relationship Id="rId10" Type="http://schemas.openxmlformats.org/officeDocument/2006/relationships/image" Target="../media/image5.png"/><Relationship Id="rId11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10"/>
            <a:ext cx="6858001" cy="91484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75801" y="838200"/>
            <a:ext cx="2582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KG Always A Good Time" panose="02000505000000020003" pitchFamily="2" charset="0"/>
                <a:ea typeface="Sweet Pea" pitchFamily="2" charset="-128"/>
                <a:cs typeface="Sweet Pea" pitchFamily="2" charset="-128"/>
              </a:rPr>
              <a:t>February</a:t>
            </a:r>
            <a:r>
              <a:rPr lang="en-US" b="1" dirty="0" smtClean="0">
                <a:latin typeface="KG Always A Good Time" panose="02000505000000020003" pitchFamily="2" charset="0"/>
                <a:ea typeface="Sweet Pea" pitchFamily="2" charset="-128"/>
                <a:cs typeface="Sweet Pea" pitchFamily="2" charset="-128"/>
              </a:rPr>
              <a:t>-</a:t>
            </a:r>
            <a:endParaRPr lang="en-US" b="1" dirty="0" smtClean="0">
              <a:latin typeface="KG Always A Good Time" panose="02000505000000020003" pitchFamily="2" charset="0"/>
              <a:ea typeface="Sweet Pea" pitchFamily="2" charset="-128"/>
              <a:cs typeface="Sweet Pea" pitchFamily="2" charset="-128"/>
            </a:endParaRPr>
          </a:p>
          <a:p>
            <a:pPr algn="ctr"/>
            <a:r>
              <a:rPr lang="en-US" b="1" dirty="0" smtClean="0">
                <a:latin typeface="KG Always A Good Time" panose="02000505000000020003" pitchFamily="2" charset="0"/>
                <a:ea typeface="Sweet Pea" pitchFamily="2" charset="-128"/>
                <a:cs typeface="Sweet Pea" pitchFamily="2" charset="-128"/>
              </a:rPr>
              <a:t>March</a:t>
            </a:r>
            <a:r>
              <a:rPr lang="en-US" b="1" dirty="0" smtClean="0">
                <a:latin typeface="KG Always A Good Time" panose="02000505000000020003" pitchFamily="2" charset="0"/>
                <a:ea typeface="Sweet Pea" pitchFamily="2" charset="-128"/>
                <a:cs typeface="Sweet Pea" pitchFamily="2" charset="-128"/>
              </a:rPr>
              <a:t> </a:t>
            </a:r>
            <a:r>
              <a:rPr lang="en-US" b="1" dirty="0" smtClean="0">
                <a:latin typeface="KG Always A Good Time" panose="02000505000000020003" pitchFamily="2" charset="0"/>
                <a:ea typeface="Sweet Pea" pitchFamily="2" charset="-128"/>
                <a:cs typeface="Sweet Pea" pitchFamily="2" charset="-128"/>
              </a:rPr>
              <a:t>2019</a:t>
            </a:r>
            <a:endParaRPr lang="en-US" b="1" dirty="0">
              <a:latin typeface="KG Always A Good Time" panose="02000505000000020003" pitchFamily="2" charset="0"/>
              <a:ea typeface="Sweet Pea" pitchFamily="2" charset="-128"/>
              <a:cs typeface="Sweet Pea" pitchFamily="2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599" y="1524000"/>
            <a:ext cx="24511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Beneath Your Beautiful Chunk" panose="02000000000000000000" pitchFamily="2" charset="0"/>
              </a:rPr>
              <a:t>Mark your calendar!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Beneath Your Beautiful Chunk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2133600"/>
            <a:ext cx="3276600" cy="1938992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February 14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 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–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Valentine’s Day</a:t>
            </a:r>
            <a:endParaRPr lang="en-US" sz="1200" dirty="0" smtClean="0">
              <a:latin typeface="KG Beneath Your Beautiful Chunk" panose="02000000000000000000" pitchFamily="2" charset="0"/>
            </a:endParaRPr>
          </a:p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February 15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 –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No School. Professional Development</a:t>
            </a:r>
            <a:endParaRPr lang="en-US" sz="1200" b="1" dirty="0">
              <a:latin typeface="KG Beneath Your Beautiful Chunk" panose="02000000000000000000" pitchFamily="2" charset="0"/>
            </a:endParaRPr>
          </a:p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February 18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 –</a:t>
            </a:r>
            <a:r>
              <a:rPr lang="en-US" sz="1200" dirty="0">
                <a:latin typeface="KG Beneath Your Beautiful Chunk" panose="02000000000000000000" pitchFamily="2" charset="0"/>
              </a:rPr>
              <a:t>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No School. Presidents’ Day!</a:t>
            </a:r>
          </a:p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March 8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–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Career Day! </a:t>
            </a:r>
            <a:endParaRPr lang="en-US" sz="1200" dirty="0" smtClean="0">
              <a:latin typeface="KG Beneath Your Beautiful Chunk" panose="02000000000000000000" pitchFamily="2" charset="0"/>
            </a:endParaRPr>
          </a:p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March 14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 –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End of 3</a:t>
            </a:r>
            <a:r>
              <a:rPr lang="en-US" sz="1200" baseline="30000" dirty="0" smtClean="0">
                <a:latin typeface="KG Beneath Your Beautiful Chunk" panose="02000000000000000000" pitchFamily="2" charset="0"/>
              </a:rPr>
              <a:t>rd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 Quarter</a:t>
            </a:r>
          </a:p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March 20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b="1" dirty="0">
                <a:latin typeface="KG Beneath Your Beautiful Chunk" panose="02000000000000000000" pitchFamily="2" charset="0"/>
              </a:rPr>
              <a:t> 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–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Evening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Conferences Begin</a:t>
            </a:r>
            <a:endParaRPr lang="en-US" sz="1200" b="1" dirty="0" smtClean="0">
              <a:latin typeface="KG Beneath Your Beautiful Chunk" panose="02000000000000000000" pitchFamily="2" charset="0"/>
            </a:endParaRPr>
          </a:p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March 21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st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 -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Noon dismissal.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Conferences!</a:t>
            </a:r>
          </a:p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March 22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nd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 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–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No School!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 </a:t>
            </a:r>
            <a:endParaRPr lang="en-US" sz="1200" dirty="0" smtClean="0">
              <a:latin typeface="KG Beneath Your Beautiful Chunk" panose="02000000000000000000" pitchFamily="2" charset="0"/>
            </a:endParaRPr>
          </a:p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March 25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-29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–Spring Break! </a:t>
            </a:r>
            <a:endParaRPr lang="en-US" sz="1200" dirty="0" smtClean="0">
              <a:latin typeface="KG Beneath Your Beautiful Chunk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524000"/>
            <a:ext cx="3710183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Beneath Your Beautiful Chunk" panose="02000000000000000000" pitchFamily="2" charset="0"/>
              </a:rPr>
              <a:t>A note from your counselors</a:t>
            </a:r>
            <a:endParaRPr lang="en-US" sz="2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Beneath Your Beautiful Chunk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133600"/>
            <a:ext cx="3436045" cy="2123658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G Beneath Your Beautiful Chunk" panose="02000000000000000000" pitchFamily="2" charset="0"/>
              </a:rPr>
              <a:t>We are excited to bring to you the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third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Counselor’s Corner! We hope you are finding this information useful and a good way to stay connected with the Elementary Counseling Team.</a:t>
            </a:r>
            <a:r>
              <a:rPr lang="en-US" sz="1200" dirty="0">
                <a:latin typeface="KG Beneath Your Beautiful Chunk" panose="02000000000000000000" pitchFamily="2" charset="0"/>
              </a:rPr>
              <a:t>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As always, please feel free to reach out if you have any questions or concerns. Thanks!</a:t>
            </a:r>
          </a:p>
          <a:p>
            <a:endParaRPr lang="en-US" sz="1200" dirty="0" smtClean="0">
              <a:latin typeface="KG Beneath Your Beautiful Chunk" panose="02000000000000000000" pitchFamily="2" charset="0"/>
            </a:endParaRPr>
          </a:p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-Ms. Jackson (Pre-k-1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st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 grades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)</a:t>
            </a:r>
          </a:p>
          <a:p>
            <a:r>
              <a:rPr lang="en-US" sz="1200" dirty="0" smtClean="0">
                <a:latin typeface="KG Beneath Your Beautiful Chunk" panose="02000000000000000000" pitchFamily="2" charset="0"/>
              </a:rPr>
              <a:t>pjackson@premiercharterschool.org</a:t>
            </a:r>
          </a:p>
          <a:p>
            <a:r>
              <a:rPr lang="en-US" sz="1200" b="1" dirty="0">
                <a:latin typeface="KG Beneath Your Beautiful Chunk" panose="02000000000000000000" pitchFamily="2" charset="0"/>
              </a:rPr>
              <a:t>-Ms. Boulicault (2</a:t>
            </a:r>
            <a:r>
              <a:rPr lang="en-US" sz="1200" b="1" baseline="30000" dirty="0">
                <a:latin typeface="KG Beneath Your Beautiful Chunk" panose="02000000000000000000" pitchFamily="2" charset="0"/>
              </a:rPr>
              <a:t>nd</a:t>
            </a:r>
            <a:r>
              <a:rPr lang="en-US" sz="1200" b="1" dirty="0">
                <a:latin typeface="KG Beneath Your Beautiful Chunk" panose="02000000000000000000" pitchFamily="2" charset="0"/>
              </a:rPr>
              <a:t>-5</a:t>
            </a:r>
            <a:r>
              <a:rPr lang="en-US" sz="1200" b="1" baseline="30000" dirty="0">
                <a:latin typeface="KG Beneath Your Beautiful Chunk" panose="02000000000000000000" pitchFamily="2" charset="0"/>
              </a:rPr>
              <a:t>th</a:t>
            </a:r>
            <a:r>
              <a:rPr lang="en-US" sz="1200" b="1" dirty="0">
                <a:latin typeface="KG Beneath Your Beautiful Chunk" panose="02000000000000000000" pitchFamily="2" charset="0"/>
              </a:rPr>
              <a:t> 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grades)</a:t>
            </a:r>
          </a:p>
          <a:p>
            <a:r>
              <a:rPr lang="en-US" sz="1200" dirty="0" err="1">
                <a:latin typeface="KG Beneath Your Beautiful Chunk" panose="02000000000000000000" pitchFamily="2" charset="0"/>
              </a:rPr>
              <a:t>a</a:t>
            </a:r>
            <a:r>
              <a:rPr lang="en-US" sz="1200" dirty="0" err="1" smtClean="0">
                <a:latin typeface="KG Beneath Your Beautiful Chunk" panose="02000000000000000000" pitchFamily="2" charset="0"/>
              </a:rPr>
              <a:t>boulicault@premiercharterschool.org</a:t>
            </a:r>
            <a:endParaRPr lang="en-US" sz="1200" dirty="0" smtClean="0">
              <a:latin typeface="KG Beneath Your Beautiful Chunk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4876800"/>
            <a:ext cx="6629400" cy="1846659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latin typeface="KG Beneath Your Beautiful Chunk" panose="02000000000000000000" pitchFamily="2" charset="0"/>
              </a:rPr>
              <a:t>Pre-k-1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st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 grade lessons:</a:t>
            </a:r>
            <a:endParaRPr lang="en-US" sz="1200" i="1" dirty="0" smtClean="0">
              <a:latin typeface="KG Beneath Your Beautiful Chunk" panose="02000000000000000000" pitchFamily="2" charset="0"/>
            </a:endParaRPr>
          </a:p>
          <a:p>
            <a:r>
              <a:rPr lang="en-US" sz="1200" i="1" u="sng" dirty="0" smtClean="0">
                <a:latin typeface="KG Beneath Your Beautiful Chunk" panose="02000000000000000000" pitchFamily="2" charset="0"/>
              </a:rPr>
              <a:t>February</a:t>
            </a:r>
            <a:r>
              <a:rPr lang="en-US" sz="1200" i="1" dirty="0" smtClean="0">
                <a:latin typeface="KG Beneath Your Beautiful Chunk" panose="02000000000000000000" pitchFamily="2" charset="0"/>
              </a:rPr>
              <a:t>: Resilient Kids Activity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(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pre-k),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Handling Situations Appropriately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 (</a:t>
            </a:r>
            <a:r>
              <a:rPr lang="en-US" sz="1200" dirty="0">
                <a:latin typeface="KG Beneath Your Beautiful Chunk" panose="02000000000000000000" pitchFamily="2" charset="0"/>
              </a:rPr>
              <a:t>K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indergarten, 1</a:t>
            </a:r>
            <a:r>
              <a:rPr lang="en-US" sz="1200" baseline="30000" dirty="0" smtClean="0">
                <a:latin typeface="KG Beneath Your Beautiful Chunk" panose="02000000000000000000" pitchFamily="2" charset="0"/>
              </a:rPr>
              <a:t>st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grade)</a:t>
            </a:r>
          </a:p>
          <a:p>
            <a:r>
              <a:rPr lang="en-US" sz="1200" i="1" u="sng" dirty="0" smtClean="0">
                <a:latin typeface="KG Beneath Your Beautiful Chunk" panose="02000000000000000000" pitchFamily="2" charset="0"/>
              </a:rPr>
              <a:t>March</a:t>
            </a:r>
            <a:r>
              <a:rPr lang="en-US" sz="1200" i="1" dirty="0" smtClean="0">
                <a:latin typeface="KG Beneath Your Beautiful Chunk" panose="02000000000000000000" pitchFamily="2" charset="0"/>
              </a:rPr>
              <a:t>: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Resilient Kids Activity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(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pre-k),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Friendship (</a:t>
            </a:r>
            <a:r>
              <a:rPr lang="en-US" sz="1200" dirty="0">
                <a:latin typeface="KG Beneath Your Beautiful Chunk" panose="02000000000000000000" pitchFamily="2" charset="0"/>
              </a:rPr>
              <a:t>K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indergarten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, 1</a:t>
            </a:r>
            <a:r>
              <a:rPr lang="en-US" sz="1200" baseline="30000" dirty="0" smtClean="0">
                <a:latin typeface="KG Beneath Your Beautiful Chunk" panose="02000000000000000000" pitchFamily="2" charset="0"/>
              </a:rPr>
              <a:t>st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 grade)</a:t>
            </a:r>
          </a:p>
          <a:p>
            <a:endParaRPr lang="en-US" sz="1200" dirty="0" smtClean="0">
              <a:latin typeface="KG Beneath Your Beautiful Chunk" panose="02000000000000000000" pitchFamily="2" charset="0"/>
            </a:endParaRPr>
          </a:p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2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nd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-5</a:t>
            </a:r>
            <a:r>
              <a:rPr lang="en-US" sz="1200" b="1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b="1" dirty="0" smtClean="0">
                <a:latin typeface="KG Beneath Your Beautiful Chunk" panose="02000000000000000000" pitchFamily="2" charset="0"/>
              </a:rPr>
              <a:t> grade lessons:</a:t>
            </a:r>
          </a:p>
          <a:p>
            <a:r>
              <a:rPr lang="en-US" sz="1200" i="1" u="sng" dirty="0" smtClean="0">
                <a:latin typeface="KG Beneath Your Beautiful Chunk" panose="02000000000000000000" pitchFamily="2" charset="0"/>
              </a:rPr>
              <a:t>February</a:t>
            </a:r>
            <a:r>
              <a:rPr lang="en-US" sz="1200" i="1" u="sng" dirty="0" smtClean="0">
                <a:latin typeface="KG Beneath Your Beautiful Chunk" panose="02000000000000000000" pitchFamily="2" charset="0"/>
              </a:rPr>
              <a:t>:</a:t>
            </a:r>
            <a:r>
              <a:rPr lang="en-US" sz="1200" i="1" dirty="0" smtClean="0">
                <a:latin typeface="KG Beneath Your Beautiful Chunk" panose="02000000000000000000" pitchFamily="2" charset="0"/>
              </a:rPr>
              <a:t>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Zones of Regulation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(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2</a:t>
            </a:r>
            <a:r>
              <a:rPr lang="en-US" sz="1200" baseline="30000" dirty="0" smtClean="0">
                <a:latin typeface="KG Beneath Your Beautiful Chunk" panose="02000000000000000000" pitchFamily="2" charset="0"/>
              </a:rPr>
              <a:t>nd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grade) Size of Problem (3</a:t>
            </a:r>
            <a:r>
              <a:rPr lang="en-US" sz="1200" baseline="30000" dirty="0" smtClean="0">
                <a:latin typeface="KG Beneath Your Beautiful Chunk" panose="02000000000000000000" pitchFamily="2" charset="0"/>
              </a:rPr>
              <a:t>rd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) Hygiene, stress, anxiety (4</a:t>
            </a:r>
            <a:r>
              <a:rPr lang="en-US" sz="1200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) Puberty lesson—Consent form to be sent hom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e (5</a:t>
            </a:r>
            <a:r>
              <a:rPr lang="en-US" sz="1200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)</a:t>
            </a:r>
            <a:endParaRPr lang="en-US" sz="1200" dirty="0" smtClean="0">
              <a:latin typeface="KG Beneath Your Beautiful Chunk" panose="02000000000000000000" pitchFamily="2" charset="0"/>
            </a:endParaRPr>
          </a:p>
          <a:p>
            <a:r>
              <a:rPr lang="en-US" sz="1200" i="1" u="sng" dirty="0" smtClean="0">
                <a:latin typeface="KG Beneath Your Beautiful Chunk" panose="02000000000000000000" pitchFamily="2" charset="0"/>
              </a:rPr>
              <a:t>March</a:t>
            </a:r>
            <a:r>
              <a:rPr lang="en-US" sz="1200" i="1" dirty="0" smtClean="0">
                <a:latin typeface="KG Beneath Your Beautiful Chunk" panose="02000000000000000000" pitchFamily="2" charset="0"/>
              </a:rPr>
              <a:t>: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Respecting Different Cultures and People with Disabilities </a:t>
            </a:r>
            <a:r>
              <a:rPr lang="en-US" sz="1200" i="1" dirty="0" smtClean="0">
                <a:latin typeface="KG Beneath Your Beautiful Chunk" panose="02000000000000000000" pitchFamily="2" charset="0"/>
              </a:rPr>
              <a:t>(2</a:t>
            </a:r>
            <a:r>
              <a:rPr lang="en-US" sz="1200" i="1" baseline="30000" dirty="0" smtClean="0">
                <a:latin typeface="KG Beneath Your Beautiful Chunk" panose="02000000000000000000" pitchFamily="2" charset="0"/>
              </a:rPr>
              <a:t>nd</a:t>
            </a:r>
            <a:r>
              <a:rPr lang="en-US" sz="1200" i="1" dirty="0" smtClean="0">
                <a:latin typeface="KG Beneath Your Beautiful Chunk" panose="02000000000000000000" pitchFamily="2" charset="0"/>
              </a:rPr>
              <a:t>-5</a:t>
            </a:r>
            <a:r>
              <a:rPr lang="en-US" sz="1200" i="1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i="1" dirty="0" smtClean="0">
                <a:latin typeface="KG Beneath Your Beautiful Chunk" panose="02000000000000000000" pitchFamily="2" charset="0"/>
              </a:rPr>
              <a:t>)</a:t>
            </a:r>
            <a:endParaRPr lang="en-US" sz="1200" dirty="0" smtClean="0">
              <a:latin typeface="KG Beneath Your Beautiful Chunk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6705600"/>
            <a:ext cx="2286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Beneath Your Beautiful Chunk" panose="02000000000000000000" pitchFamily="2" charset="0"/>
              </a:rPr>
              <a:t>Resources Links:</a:t>
            </a:r>
            <a:endParaRPr lang="en-US" sz="20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Beneath Your Beautiful Chunk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7239000"/>
            <a:ext cx="2438400" cy="1754327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>
                <a:latin typeface="KG Beneath Your Beautiful Chunk" panose="02000000000000000000" pitchFamily="2" charset="0"/>
                <a:hlinkClick r:id="rId3" action="ppaction://hlinkfile"/>
              </a:rPr>
              <a:t>Low Cost Community Counseling Information</a:t>
            </a:r>
            <a:endParaRPr lang="en-US" sz="1200" dirty="0" smtClean="0">
              <a:latin typeface="KG Beneath Your Beautiful Chunk" panose="02000000000000000000" pitchFamily="2" charset="0"/>
            </a:endParaRPr>
          </a:p>
          <a:p>
            <a:pPr marL="171450" indent="-171450">
              <a:buFont typeface="Arial"/>
              <a:buChar char="•"/>
            </a:pPr>
            <a:endParaRPr lang="en-US" sz="1200" dirty="0">
              <a:latin typeface="KG Beneath Your Beautiful Chunk" panose="02000000000000000000" pitchFamily="2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 smtClean="0">
                <a:latin typeface="KG Beneath Your Beautiful Chunk" panose="02000000000000000000" pitchFamily="2" charset="0"/>
                <a:hlinkClick r:id="rId4"/>
              </a:rPr>
              <a:t>Association for Children's Mental Health</a:t>
            </a:r>
            <a:endParaRPr lang="en-US" sz="1200" dirty="0" smtClean="0">
              <a:latin typeface="KG Beneath Your Beautiful Chunk" panose="02000000000000000000" pitchFamily="2" charset="0"/>
            </a:endParaRPr>
          </a:p>
          <a:p>
            <a:pPr marL="171450" indent="-171450">
              <a:buFont typeface="Arial"/>
              <a:buChar char="•"/>
            </a:pPr>
            <a:endParaRPr lang="en-US" sz="1200" dirty="0">
              <a:latin typeface="KG Beneath Your Beautiful Chunk" panose="02000000000000000000" pitchFamily="2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 smtClean="0">
                <a:latin typeface="KG Beneath Your Beautiful Chunk" panose="02000000000000000000" pitchFamily="2" charset="0"/>
                <a:hlinkClick r:id="rId5"/>
              </a:rPr>
              <a:t>Kids in the Middle Counseling</a:t>
            </a:r>
            <a:endParaRPr lang="en-US" sz="1200" dirty="0">
              <a:latin typeface="KG Beneath Your Beautiful Chunk" panose="02000000000000000000" pitchFamily="2" charset="0"/>
            </a:endParaRPr>
          </a:p>
          <a:p>
            <a:pPr marL="171450" indent="-171450">
              <a:buFont typeface="Arial"/>
              <a:buChar char="•"/>
            </a:pPr>
            <a:endParaRPr lang="en-US" sz="1200" dirty="0" smtClean="0">
              <a:latin typeface="KG Beneath Your Beautiful Chunk" panose="02000000000000000000" pitchFamily="2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 smtClean="0">
                <a:latin typeface="KG Beneath Your Beautiful Chunk" panose="02000000000000000000" pitchFamily="2" charset="0"/>
                <a:hlinkClick r:id="rId6"/>
              </a:rPr>
              <a:t>The Zones </a:t>
            </a:r>
            <a:r>
              <a:rPr lang="en-US" sz="1200" smtClean="0">
                <a:latin typeface="KG Beneath Your Beautiful Chunk" panose="02000000000000000000" pitchFamily="2" charset="0"/>
                <a:hlinkClick r:id="rId6"/>
              </a:rPr>
              <a:t>of Regulation</a:t>
            </a:r>
            <a:endParaRPr lang="nl-NL" sz="1200" dirty="0" smtClean="0">
              <a:latin typeface="KG Beneath Your Beautiful Chunk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28800" y="4267200"/>
            <a:ext cx="344269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Beneath Your Beautiful Chunk" panose="02000000000000000000" pitchFamily="2" charset="0"/>
              </a:rPr>
              <a:t>Upcoming Lesson topics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Beneath Your Beautiful Chunk" panose="02000000000000000000" pitchFamily="2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2590800" cy="228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905000"/>
            <a:ext cx="2590800" cy="18017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086600"/>
            <a:ext cx="2286000" cy="1524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" y="1371600"/>
            <a:ext cx="6858000" cy="43182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114800" y="7239000"/>
            <a:ext cx="2743200" cy="1754327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Teeny 10 Valentine’s Day Fundraiser– 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February 7</a:t>
            </a:r>
            <a:r>
              <a:rPr lang="en-US" sz="1200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-8</a:t>
            </a:r>
            <a:r>
              <a:rPr lang="en-US" sz="1200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, 11</a:t>
            </a:r>
            <a:r>
              <a:rPr lang="en-US" sz="1200" baseline="30000" dirty="0" smtClean="0">
                <a:latin typeface="KG Beneath Your Beautiful Chunk" panose="02000000000000000000" pitchFamily="2" charset="0"/>
              </a:rPr>
              <a:t>th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-13</a:t>
            </a:r>
            <a:r>
              <a:rPr lang="en-US" sz="1200" baseline="30000" dirty="0" smtClean="0">
                <a:latin typeface="KG Beneath Your Beautiful Chunk" panose="02000000000000000000" pitchFamily="2" charset="0"/>
              </a:rPr>
              <a:t>th</a:t>
            </a:r>
            <a:endParaRPr lang="en-US" sz="1200" dirty="0" smtClean="0">
              <a:latin typeface="KG Beneath Your Beautiful Chunk" panose="02000000000000000000" pitchFamily="2" charset="0"/>
            </a:endParaRPr>
          </a:p>
          <a:p>
            <a:endParaRPr lang="en-US" sz="1200" b="1" dirty="0">
              <a:latin typeface="KG Beneath Your Beautiful Chunk" panose="02000000000000000000" pitchFamily="2" charset="0"/>
            </a:endParaRPr>
          </a:p>
          <a:p>
            <a:r>
              <a:rPr lang="en-US" sz="1200" b="1" dirty="0" smtClean="0">
                <a:latin typeface="KG Beneath Your Beautiful Chunk" panose="02000000000000000000" pitchFamily="2" charset="0"/>
              </a:rPr>
              <a:t>Career Day—</a:t>
            </a:r>
            <a:r>
              <a:rPr lang="en-US" sz="1200" dirty="0" smtClean="0">
                <a:latin typeface="KG Beneath Your Beautiful Chunk" panose="02000000000000000000" pitchFamily="2" charset="0"/>
              </a:rPr>
              <a:t>March 8</a:t>
            </a:r>
            <a:r>
              <a:rPr lang="en-US" sz="1200" baseline="30000" dirty="0" smtClean="0">
                <a:latin typeface="KG Beneath Your Beautiful Chunk" panose="02000000000000000000" pitchFamily="2" charset="0"/>
              </a:rPr>
              <a:t>th</a:t>
            </a:r>
            <a:endParaRPr lang="en-US" sz="1200" dirty="0">
              <a:latin typeface="KG Beneath Your Beautiful Chunk" panose="02000000000000000000" pitchFamily="2" charset="0"/>
            </a:endParaRPr>
          </a:p>
          <a:p>
            <a:r>
              <a:rPr lang="en-US" sz="1200" dirty="0" smtClean="0">
                <a:latin typeface="KG Beneath Your Beautiful Chunk" panose="02000000000000000000" pitchFamily="2" charset="0"/>
              </a:rPr>
              <a:t>Students may come to school dressed for the career they’d like to have in the future! </a:t>
            </a:r>
            <a:endParaRPr lang="en-US" sz="1200" dirty="0" smtClean="0">
              <a:latin typeface="KG Beneath Your Beautiful Chunk" panose="02000000000000000000" pitchFamily="2" charset="0"/>
            </a:endParaRPr>
          </a:p>
          <a:p>
            <a:endParaRPr lang="en-US" sz="1200" dirty="0" smtClean="0">
              <a:latin typeface="KG Beneath Your Beautiful Chunk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67056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KG Beneath Your Beautiful Chunk"/>
                <a:cs typeface="KG Beneath Your Beautiful Chunk"/>
              </a:rPr>
              <a:t>Upcoming Events</a:t>
            </a:r>
            <a:endParaRPr lang="en-US" sz="1600" dirty="0">
              <a:latin typeface="KG Beneath Your Beautiful Chunk"/>
              <a:cs typeface="KG Beneath Your Beautiful Chunk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7010400"/>
            <a:ext cx="2694432" cy="18738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28600" y="4648200"/>
            <a:ext cx="6096000" cy="17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63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35011</TotalTime>
  <Words>321</Words>
  <Application>Microsoft Macintosh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Songe</dc:creator>
  <cp:lastModifiedBy>pjackson</cp:lastModifiedBy>
  <cp:revision>81</cp:revision>
  <cp:lastPrinted>2018-08-31T04:19:13Z</cp:lastPrinted>
  <dcterms:created xsi:type="dcterms:W3CDTF">2013-06-04T13:56:08Z</dcterms:created>
  <dcterms:modified xsi:type="dcterms:W3CDTF">2019-01-14T20:47:58Z</dcterms:modified>
</cp:coreProperties>
</file>